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48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A0A0B"/>
                </a:solidFill>
              </a:rPr>
              <a:t>⚡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640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HEADLINERS / TRADE LAB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188720" y="841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Стратегический разбор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11094415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Шесть чатов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или один Лаб.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11094415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показал анализ 245 597 сообщений из 6 чатов Trade Lab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как из этого собрать одну сильную экосистему.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621792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Teaser · открой и посмотри 2 минуты → захочешь — есть deep dive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985455" y="6217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 · живой дашборд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ДАЛЬШЕ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Открой dashboard. Посмотри 5 страниц.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9441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пойдёт — есть deep dive на 35 слайдов.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3840480"/>
            <a:ext cx="11094415" cy="1371600"/>
          </a:xfrm>
          <a:prstGeom prst="roundRect">
            <a:avLst>
              <a:gd name="adj" fmla="val 5333"/>
            </a:avLst>
          </a:prstGeom>
          <a:solidFill>
            <a:srgbClr val="1C1C21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913632"/>
            <a:ext cx="54864" cy="1225296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93192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👉 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463040" y="402336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tradelab.artio.life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46304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Логин не нужен · мобильная адаптация есть · работает прямо сейчас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0180015" y="4297680"/>
            <a:ext cx="1188720" cy="365760"/>
          </a:xfrm>
          <a:prstGeom prst="roundRect">
            <a:avLst>
              <a:gd name="adj" fmla="val 50000"/>
            </a:avLst>
          </a:prstGeom>
          <a:solidFill>
            <a:srgbClr val="262631"/>
          </a:solidFill>
          <a:ln w="6350">
            <a:solidFill>
              <a:srgbClr val="F9731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180015" y="42976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▶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548640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ВНУТРИ DEEP DIVE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580644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58064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распределение лидов по ТС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297680" y="580644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0" y="58064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карта super-топиков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046720" y="580644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46720" y="58064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архитектурные гипотезы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48640" y="621792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6217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детальный migration plan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297680" y="621792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297680" y="6217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мульти-стрим architecture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8046720" y="6217920"/>
            <a:ext cx="3566160" cy="320040"/>
          </a:xfrm>
          <a:prstGeom prst="roundRect">
            <a:avLst>
              <a:gd name="adj" fmla="val 50000"/>
            </a:avLst>
          </a:prstGeom>
          <a:solidFill>
            <a:srgbClr val="1C1C21"/>
          </a:solidFill>
          <a:ln w="6350">
            <a:solidFill>
              <a:srgbClr val="E8E8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046720" y="6217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академия по ступеням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КОНТЕКСТ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Что было сделано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СООБЩЕНИЙ · ИЗУЧЕНО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201168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245 597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3337560" y="17373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УНИКАЛЬНЫХ · ЮЗЕРОВ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37560" y="201168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1 820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6126480" y="17373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ТОПИКОВ · С ИМЕНАМИ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126480" y="201168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56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8915400" y="17373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ИСТОРИИ · С ИЮЛЯ 2024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915400" y="2011680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 мес</a:t>
            </a:r>
            <a:endParaRPr lang="en-US" sz="4200" dirty="0"/>
          </a:p>
        </p:txBody>
      </p:sp>
      <p:sp>
        <p:nvSpPr>
          <p:cNvPr id="13" name="Shape 11"/>
          <p:cNvSpPr/>
          <p:nvPr/>
        </p:nvSpPr>
        <p:spPr>
          <a:xfrm>
            <a:off x="548640" y="4297680"/>
            <a:ext cx="11094415" cy="1645920"/>
          </a:xfrm>
          <a:prstGeom prst="roundRect">
            <a:avLst>
              <a:gd name="adj" fmla="val 4444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4434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аналит-дашборд с реальными цифрами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2960" y="48463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страниц с разбивкой по чатам, мастерам, топикам, юзерам, рангам, NLP-кластерам, gap-detection и симуляцией объединения в Hub.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778240" y="50292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https://tradelab.artio.life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ДИАГНОЗ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Это не сообщество. Это 6 каналов вещания.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5349240" cy="1920240"/>
          </a:xfrm>
          <a:prstGeom prst="roundRect">
            <a:avLst>
              <a:gd name="adj" fmla="val 3810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54%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3108960" y="19202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Туристы (1 day и пропал)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108960" y="233172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Больше половины юзеров пишут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одно сообщение и больше не возвращаются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080760" y="1737360"/>
            <a:ext cx="5349240" cy="1920240"/>
          </a:xfrm>
          <a:prstGeom prst="roundRect">
            <a:avLst>
              <a:gd name="adj" fmla="val 3810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55080" y="187452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65%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8641080" y="19202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Игнор вопросов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41080" y="233172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Вопросы остаются без ответа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течение суток — feedback loop сломан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840480"/>
            <a:ext cx="5349240" cy="1920240"/>
          </a:xfrm>
          <a:prstGeom prst="roundRect">
            <a:avLst>
              <a:gd name="adj" fmla="val 3810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397764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1.9%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3108960" y="4023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Активное ядро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108960" y="443484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человек из 1820 пишут реально.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Они же — единственные, кто "везде"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3840480"/>
            <a:ext cx="5349240" cy="1920240"/>
          </a:xfrm>
          <a:prstGeom prst="roundRect">
            <a:avLst>
              <a:gd name="adj" fmla="val 3810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55080" y="397764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60A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× 6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8641080" y="40233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Дублирование контента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641080" y="443484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super-темы повторяются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каждом из 6 чатов — энергия рассеяна 5×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Сломан onboarding и сломан feedback loop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38728" cy="365760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22960" y="3017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Стена непонятного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566160"/>
            <a:ext cx="30175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Новый юзер видит ICT-сленг, бот-алерты сплошным потоком, один лидер пишет 5 раз подряд. Без sticky-FAQ. Без приветствия.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270248" y="1828800"/>
            <a:ext cx="3538728" cy="365760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44568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544568" y="3017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Спросил → тишина → ушёл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44568" y="3566160"/>
            <a:ext cx="30175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65% случаев вопрос остаётся без ответа за сутки. Юзер делает один тест-пост — не получает отклика — закрывает вкладку.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991856" y="1828800"/>
            <a:ext cx="3538728" cy="365760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66176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×6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8266176" y="30175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 параллельных миров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266176" y="3566160"/>
            <a:ext cx="30175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Контент один и тот же, дублируется во всех чатах. Команда тратит 6× времени. Юзер не понимает в какой чат идти и в итоге не идёт никуда.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СТРАТЕГИЯ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Один Hub. Три рычага. Три воронки.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5486400" cy="4206240"/>
          </a:xfrm>
          <a:prstGeom prst="roundRect">
            <a:avLst>
              <a:gd name="adj" fmla="val 1739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Было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822960" y="219456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21945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Олег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14600" y="219456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14600" y="21945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Евгений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06240" y="219456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06240" y="21945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Рашад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22960" y="283464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283464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Александр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514600" y="283464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14600" y="283464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Виталий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06240" y="2834640"/>
            <a:ext cx="1554480" cy="502920"/>
          </a:xfrm>
          <a:prstGeom prst="roundRect">
            <a:avLst>
              <a:gd name="adj" fmla="val 10909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206240" y="283464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Никита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2960" y="37490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822960" y="43434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Стало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822960" y="4663440"/>
            <a:ext cx="5074920" cy="1005840"/>
          </a:xfrm>
          <a:prstGeom prst="roundRect">
            <a:avLst>
              <a:gd name="adj" fmla="val 9091"/>
            </a:avLst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4754880"/>
            <a:ext cx="5074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A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Trade Lab Hub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22960" y="5212080"/>
            <a:ext cx="5074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010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плоских топиков · forum supergroup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309360" y="1737360"/>
            <a:ext cx="5486400" cy="1280160"/>
          </a:xfrm>
          <a:prstGeom prst="roundRect">
            <a:avLst>
              <a:gd name="adj" fmla="val 5714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309360" y="1828800"/>
            <a:ext cx="54864" cy="109728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187452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Welcome-bot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92240" y="228600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новый юзер квалифицируется в DM, получает sticky-FAQ и метку «новенький». Закрывает 54% one-day.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309360" y="3154680"/>
            <a:ext cx="5486400" cy="1280160"/>
          </a:xfrm>
          <a:prstGeom prst="roundRect">
            <a:avLst>
              <a:gd name="adj" fmla="val 5714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09360" y="3246120"/>
            <a:ext cx="54864" cy="1097280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92240" y="329184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Multi-stream витрина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92240" y="370332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15-мин обзор + open Q&amp;A + Sunday recap + дуэли ТС. Магнит для внешки + удержание своих.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309360" y="4572000"/>
            <a:ext cx="5486400" cy="1280160"/>
          </a:xfrm>
          <a:prstGeom prst="roundRect">
            <a:avLst>
              <a:gd name="adj" fmla="val 5714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309360" y="4663440"/>
            <a:ext cx="54864" cy="109728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92240" y="470916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Академия как onboarding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492240" y="512064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Уровень 0 для всех новых. 3 ступени, путь от Новичка до VIP. Снимает overwhelm.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Три фазы — за 4-6 месяцев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3538728" cy="429768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22960" y="196596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9659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0A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600200" y="201168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МЕС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600200" y="22402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Лечим, не двигаем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3017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Welcome-bot в текущих чатах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34290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Daily morning brief (15 мин)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822960" y="3840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Bot-cleanup → алерты read-only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822960" y="4251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Sunday recap пилот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22960" y="51206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доказали, что удержание возможно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70248" y="1737360"/>
            <a:ext cx="3538728" cy="429768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44568" y="1965960"/>
            <a:ext cx="640080" cy="640080"/>
          </a:xfrm>
          <a:prstGeom prst="ellipse">
            <a:avLst/>
          </a:prstGeom>
          <a:solidFill>
            <a:srgbClr val="60A5FA"/>
          </a:solidFill>
          <a:ln w="12700">
            <a:solidFill>
              <a:srgbClr val="60A5F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44568" y="19659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0A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5321808" y="201168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МЕС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321808" y="22402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Запуск Hub'а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44568" y="3017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@trade_lab_hub forum supergroup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544568" y="34290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15 топиков, ранги публично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544568" y="3840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Перенос команды + 35 ядра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544568" y="4251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Старые чаты в read-only архив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544568" y="51206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один поток с критической массой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991856" y="1737360"/>
            <a:ext cx="3538728" cy="4297680"/>
          </a:xfrm>
          <a:prstGeom prst="roundRect">
            <a:avLst>
              <a:gd name="adj" fmla="val 20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266176" y="1965960"/>
            <a:ext cx="640080" cy="640080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66176" y="19659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0A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9043416" y="201168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МЕС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043416" y="22402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Воронка и масштаб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266176" y="30175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@trade_lab_stream витрина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8266176" y="34290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Sub-affiliate флоу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8266176" y="3840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Hedge² Premium как продукт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8266176" y="4251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Академия 1 &amp; VIP платные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8266176" y="51206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комьюнити-business, не чат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ЭФФЕКТ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Что должно поменяться в цифрах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11094415" cy="4023360"/>
          </a:xfrm>
          <a:prstGeom prst="roundRect">
            <a:avLst>
              <a:gd name="adj" fmla="val 1818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9202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МЕТРИКА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120640" y="19202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СЕЙЧАС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0" y="19202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CA3A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138160" y="1920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14400" y="2377440"/>
            <a:ext cx="10362895" cy="0"/>
          </a:xfrm>
          <a:prstGeom prst="line">
            <a:avLst/>
          </a:prstGeom>
          <a:noFill/>
          <a:ln w="6350">
            <a:solidFill>
              <a:srgbClr val="26262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2468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Туристы (one-day)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120640" y="24688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54%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498080" y="24688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B728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138160" y="24688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25-30%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914400" y="3154680"/>
            <a:ext cx="10362895" cy="0"/>
          </a:xfrm>
          <a:prstGeom prst="line">
            <a:avLst/>
          </a:prstGeom>
          <a:noFill/>
          <a:ln w="6350">
            <a:solidFill>
              <a:srgbClr val="2626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324612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Игнор вопросов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120640" y="32461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65%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498080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B728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138160" y="32461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20-25%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914400" y="3931920"/>
            <a:ext cx="10362895" cy="0"/>
          </a:xfrm>
          <a:prstGeom prst="line">
            <a:avLst/>
          </a:prstGeom>
          <a:noFill/>
          <a:ln w="6350">
            <a:solidFill>
              <a:srgbClr val="2626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402336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Активное ядро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120640" y="40233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1.9%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498080" y="4023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B728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8138160" y="402336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8-10%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914400" y="4709160"/>
            <a:ext cx="10362895" cy="0"/>
          </a:xfrm>
          <a:prstGeom prst="line">
            <a:avLst/>
          </a:prstGeom>
          <a:noFill/>
          <a:ln w="6350">
            <a:solidFill>
              <a:srgbClr val="26262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14400" y="480060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Дублирование контента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120640" y="48006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0A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× 6 чатов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7498080" y="4800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B728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8138160" y="48006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4D39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 × Hub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548640" y="598932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Эти диапазоны основаны на 2 подобных проектах с тем же подходом.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обещание — гипотеза, которую мы хотим проверить.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БИЗНЕС-МОДЕЛЬ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Три продукта на выходе одной воронки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463040" y="1737360"/>
            <a:ext cx="9265615" cy="640080"/>
          </a:xfrm>
          <a:prstGeom prst="roundRect">
            <a:avLst>
              <a:gd name="adj" fmla="val 14286"/>
            </a:avLst>
          </a:prstGeom>
          <a:solidFill>
            <a:srgbClr val="26263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63040" y="1737360"/>
            <a:ext cx="92656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E8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Внешний трафик · @trade_lab_stream · YouTube highlights · реферы партнёров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463040" y="2468880"/>
            <a:ext cx="92656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▼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377440" y="2743200"/>
            <a:ext cx="7436815" cy="640080"/>
          </a:xfrm>
          <a:prstGeom prst="roundRect">
            <a:avLst>
              <a:gd name="adj" fmla="val 14286"/>
            </a:avLst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0" y="2743200"/>
            <a:ext cx="74368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Welcome-bot · квалификация по ТС → правильный продукт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63040" y="3474720"/>
            <a:ext cx="92656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▼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463040" y="3749040"/>
            <a:ext cx="3027578" cy="2011680"/>
          </a:xfrm>
          <a:prstGeom prst="roundRect">
            <a:avLst>
              <a:gd name="adj" fmla="val 3636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63040" y="3840480"/>
            <a:ext cx="54864" cy="182880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3886200"/>
            <a:ext cx="2753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Sub-affiliate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45920" y="4297680"/>
            <a:ext cx="2753258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реф-ссылки на биржи по ТС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(Bybit, Bitget, Binance)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82058" y="3749040"/>
            <a:ext cx="3027578" cy="2011680"/>
          </a:xfrm>
          <a:prstGeom prst="roundRect">
            <a:avLst>
              <a:gd name="adj" fmla="val 3636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82058" y="3840480"/>
            <a:ext cx="54864" cy="18288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64938" y="3886200"/>
            <a:ext cx="2753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Hedge² Prop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764938" y="4297680"/>
            <a:ext cx="2753258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продажа prop-аккаунтов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расширенным капиталом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701077" y="3749040"/>
            <a:ext cx="3027578" cy="2011680"/>
          </a:xfrm>
          <a:prstGeom prst="roundRect">
            <a:avLst>
              <a:gd name="adj" fmla="val 3636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01077" y="3840480"/>
            <a:ext cx="54864" cy="1828800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83957" y="3886200"/>
            <a:ext cx="2753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Академия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883957" y="4297680"/>
            <a:ext cx="2753258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L0 → paid L1 → VIP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рекуррентный доход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1094415" y="50292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Что запускаем на этой неделе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9441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Самая дешёвая интервенция, бьющая прямо в 54% one-day. Без переездов, без больших инвестиций.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Цель: за 2 недели получить новые данные и понять — работает ли подход в принципе.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11094415" cy="1097280"/>
          </a:xfrm>
          <a:prstGeom prst="roundRect">
            <a:avLst>
              <a:gd name="adj" fmla="val 66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78892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ПН-СР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737360" y="2788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Welcome-bot MVP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737360" y="31089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Расширение @HeadlinersHedgeBot через n8n. 3 кнопки квалификации + 5 sticky-сообщений. Запуск в чате Олега (highest health).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174175" y="2834640"/>
            <a:ext cx="2194560" cy="274320"/>
          </a:xfrm>
          <a:prstGeom prst="roundRect">
            <a:avLst>
              <a:gd name="adj" fmla="val 50000"/>
            </a:avLst>
          </a:prstGeom>
          <a:solidFill>
            <a:srgbClr val="262631"/>
          </a:solidFill>
          <a:ln w="6350">
            <a:solidFill>
              <a:srgbClr val="9CA3A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74175" y="28346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 + bot dev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48640" y="3886200"/>
            <a:ext cx="11094415" cy="1097280"/>
          </a:xfrm>
          <a:prstGeom prst="roundRect">
            <a:avLst>
              <a:gd name="adj" fmla="val 66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97764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ЧТ-ПТ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737360" y="3977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Morning brief calendar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737360" y="42976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Doc с расписанием. Каждый мастер делает голосовуху 15 мин раз в N дней. Простой пост в чате со ссылкой.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9174175" y="4023360"/>
            <a:ext cx="2194560" cy="274320"/>
          </a:xfrm>
          <a:prstGeom prst="roundRect">
            <a:avLst>
              <a:gd name="adj" fmla="val 50000"/>
            </a:avLst>
          </a:prstGeom>
          <a:solidFill>
            <a:srgbClr val="262631"/>
          </a:solidFill>
          <a:ln w="6350">
            <a:solidFill>
              <a:srgbClr val="9CA3A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74175" y="402336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мастера + координатор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5074920"/>
            <a:ext cx="11094415" cy="1097280"/>
          </a:xfrm>
          <a:prstGeom prst="roundRect">
            <a:avLst>
              <a:gd name="adj" fmla="val 6667"/>
            </a:avLst>
          </a:prstGeom>
          <a:solidFill>
            <a:srgbClr val="1C1C21"/>
          </a:solidFill>
          <a:ln w="6350">
            <a:solidFill>
              <a:srgbClr val="2626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516636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ВС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737360" y="51663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E8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Sunday Recap первый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737360" y="54864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6 мастеров в групповом video chat. 1 час. PR-событие для всех 6 чатов разом. Тест на готовность работать как команда.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174175" y="5212080"/>
            <a:ext cx="2194560" cy="274320"/>
          </a:xfrm>
          <a:prstGeom prst="roundRect">
            <a:avLst>
              <a:gd name="adj" fmla="val 50000"/>
            </a:avLst>
          </a:prstGeom>
          <a:solidFill>
            <a:srgbClr val="262631"/>
          </a:solidFill>
          <a:ln w="6350">
            <a:solidFill>
              <a:srgbClr val="9CA3A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74175" y="521208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вся команда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tradelab.artio.life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 Black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Headliners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Lab — стратегия объединения (teaser)</dc:title>
  <dc:subject>PptxGenJS Presentation</dc:subject>
  <dc:creator>Trade Lab Analytics</dc:creator>
  <cp:lastModifiedBy>Trade Lab Analytics</cp:lastModifiedBy>
  <cp:revision>1</cp:revision>
  <dcterms:created xsi:type="dcterms:W3CDTF">2026-05-10T22:28:51Z</dcterms:created>
  <dcterms:modified xsi:type="dcterms:W3CDTF">2026-05-10T22:28:51Z</dcterms:modified>
</cp:coreProperties>
</file>